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99" r:id="rId3"/>
    <p:sldId id="300" r:id="rId4"/>
    <p:sldId id="302" r:id="rId5"/>
    <p:sldId id="301" r:id="rId6"/>
    <p:sldId id="303" r:id="rId7"/>
    <p:sldId id="304" r:id="rId8"/>
    <p:sldId id="305" r:id="rId9"/>
    <p:sldId id="306" r:id="rId10"/>
    <p:sldId id="307" r:id="rId11"/>
    <p:sldId id="324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6" r:id="rId20"/>
    <p:sldId id="317" r:id="rId21"/>
    <p:sldId id="318" r:id="rId22"/>
    <p:sldId id="315" r:id="rId23"/>
    <p:sldId id="319" r:id="rId24"/>
    <p:sldId id="320" r:id="rId25"/>
    <p:sldId id="321" r:id="rId26"/>
    <p:sldId id="322" r:id="rId27"/>
    <p:sldId id="32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D0D9DA"/>
    <a:srgbClr val="009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066" autoAdjust="0"/>
  </p:normalViewPr>
  <p:slideViewPr>
    <p:cSldViewPr snapToGrid="0">
      <p:cViewPr varScale="1">
        <p:scale>
          <a:sx n="60" d="100"/>
          <a:sy n="60" d="100"/>
        </p:scale>
        <p:origin x="104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843DB-1493-4F91-9546-DA52FF7D384E}" type="datetimeFigureOut">
              <a:rPr lang="id-ID" smtClean="0"/>
              <a:pPr/>
              <a:t>23/10/2023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BDB0A-D4EF-460D-9B34-5DF169DDB632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006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35000">
              <a:schemeClr val="bg2">
                <a:lumMod val="60000"/>
                <a:lumOff val="4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cikit-learn.org/stabl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430" y="5996580"/>
            <a:ext cx="4905829" cy="861420"/>
          </a:xfrm>
        </p:spPr>
        <p:txBody>
          <a:bodyPr>
            <a:normAutofit/>
          </a:bodyPr>
          <a:lstStyle/>
          <a:p>
            <a:r>
              <a:rPr lang="id-ID" sz="2400" dirty="0">
                <a:solidFill>
                  <a:schemeClr val="bg1"/>
                </a:solidFill>
              </a:rPr>
              <a:t>Yasir hasan, S.Kom, M.Kom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55752" y="16427"/>
            <a:ext cx="11123818" cy="8614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d-ID" sz="6600" dirty="0">
                <a:solidFill>
                  <a:srgbClr val="D0D9D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UNIversitas budi darma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0"/>
          <a:stretch/>
        </p:blipFill>
        <p:spPr>
          <a:xfrm>
            <a:off x="212430" y="228602"/>
            <a:ext cx="643322" cy="65677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12429" y="1719943"/>
            <a:ext cx="10145773" cy="4276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</a:rPr>
              <a:t>Machine Learning</a:t>
            </a:r>
            <a:endParaRPr lang="id-ID" sz="4400" b="1" dirty="0">
              <a:solidFill>
                <a:schemeClr val="bg1"/>
              </a:solidFill>
            </a:endParaRPr>
          </a:p>
          <a:p>
            <a:pPr>
              <a:tabLst>
                <a:tab pos="5561013" algn="l"/>
              </a:tabLst>
            </a:pPr>
            <a:r>
              <a:rPr lang="en-US" sz="4400" b="1" dirty="0">
                <a:solidFill>
                  <a:schemeClr val="bg1"/>
                </a:solidFill>
              </a:rPr>
              <a:t>Supervised Learning (1) - </a:t>
            </a:r>
            <a:r>
              <a:rPr lang="en-US" sz="4400" b="1" dirty="0" err="1">
                <a:solidFill>
                  <a:schemeClr val="bg1"/>
                </a:solidFill>
              </a:rPr>
              <a:t>Regresi</a:t>
            </a:r>
            <a:endParaRPr lang="id-ID" sz="4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B211A-7BF9-EEA1-DEEC-012BCFF05723}"/>
              </a:ext>
            </a:extLst>
          </p:cNvPr>
          <p:cNvSpPr txBox="1"/>
          <p:nvPr/>
        </p:nvSpPr>
        <p:spPr>
          <a:xfrm>
            <a:off x="10014266" y="3429000"/>
            <a:ext cx="236619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00" b="1" dirty="0">
                <a:solidFill>
                  <a:schemeClr val="bg1"/>
                </a:solidFill>
              </a:rPr>
              <a:t>6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41745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 model regresi adalah proses mengukur seberapa baik model regresi kita dalam membuat prediksi.</a:t>
            </a: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Metrik evaluasi umum untuk regresi meliputi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id-I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Absolute Error 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mengukur rata-rata kesalahan absolut antara prediksi dan nilai sebenarnya.</a:t>
            </a:r>
          </a:p>
          <a:p>
            <a:pPr lvl="1"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 (MSE) mengukur rata-rata kuadrat kesalahan antara prediksi dan nilai sebenarnya.</a:t>
            </a:r>
          </a:p>
          <a:p>
            <a:pPr lvl="1"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Mean Squared Error (RMSE) adalah akar kuadrat dari MSE, yang memberikan indikasi seberapa besar kesalahan dalam satuan yang sama dengan target.</a:t>
            </a:r>
            <a:endParaRPr lang="id-ID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2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pilihan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diawasi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(supervised) dan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diawasi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(unsupervised).</a:t>
            </a: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Fungsionalitas yang disediakan scikit-learn meliputi:</a:t>
            </a:r>
          </a:p>
          <a:p>
            <a:pPr lvl="1" algn="just"/>
            <a:r>
              <a:rPr lang="id-ID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Regression, termasuk Regresi Linier dan Logistik</a:t>
            </a:r>
          </a:p>
          <a:p>
            <a:pPr lvl="1" algn="just"/>
            <a:r>
              <a:rPr lang="id-ID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Classification, termasuk K-Nearest Neighbors</a:t>
            </a:r>
          </a:p>
          <a:p>
            <a:pPr lvl="1" algn="just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id-ID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termasuk K-Means dan K-Means++</a:t>
            </a:r>
          </a:p>
          <a:p>
            <a:pPr lvl="1" algn="just"/>
            <a:r>
              <a:rPr lang="id-ID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</a:t>
            </a:r>
          </a:p>
          <a:p>
            <a:pPr lvl="1" algn="just"/>
            <a:r>
              <a:rPr lang="id-ID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Preprocessing, termasuk Normalisasi Min-Max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4EB29-2FB3-F13D-7518-7B1C2E381745}"/>
              </a:ext>
            </a:extLst>
          </p:cNvPr>
          <p:cNvSpPr txBox="1"/>
          <p:nvPr/>
        </p:nvSpPr>
        <p:spPr>
          <a:xfrm>
            <a:off x="3706318" y="42493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76B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/>
              <a:t> 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20DD51A-4B5B-FCB3-119B-BD4CF717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35" y="252937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613674-8372-E188-CFBC-AEB060D776CF}"/>
              </a:ext>
            </a:extLst>
          </p:cNvPr>
          <p:cNvSpPr txBox="1"/>
          <p:nvPr/>
        </p:nvSpPr>
        <p:spPr>
          <a:xfrm>
            <a:off x="2928145" y="5613816"/>
            <a:ext cx="6093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pip install –U scikit-learn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conda</a:t>
            </a:r>
            <a:r>
              <a:rPr lang="en-US" sz="2800" dirty="0"/>
              <a:t> install scikit-learn</a:t>
            </a:r>
          </a:p>
        </p:txBody>
      </p:sp>
    </p:spTree>
    <p:extLst>
      <p:ext uri="{BB962C8B-B14F-4D97-AF65-F5344CB8AC3E}">
        <p14:creationId xmlns:p14="http://schemas.microsoft.com/office/powerpoint/2010/main" val="231693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id-ID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37F82-943B-78B0-4FD5-DA281F2E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33216" r="32131" b="46009"/>
          <a:stretch/>
        </p:blipFill>
        <p:spPr>
          <a:xfrm>
            <a:off x="479686" y="1244184"/>
            <a:ext cx="8067712" cy="310296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672EB74-5C96-5FCA-AE19-131E0A2B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27471"/>
            <a:ext cx="12383775" cy="553998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from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sklearn.model_selection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 import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train_test_split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bagian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scikit-learn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digunakan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memisahkan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menjadi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pelatihan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pengujian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train_test_split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membagi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dalam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dua subset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berbeda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0C7C53A-3018-11A8-87E6-C02E950C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12168"/>
            <a:ext cx="12192000" cy="457200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from sklearn.linear_model import LinearRegression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: Ini adalah bagian dari scikit-learn yang menyediakan algoritma regresi linear.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3781E03-A233-FBA2-38F2-7B3048F7E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97754"/>
            <a:ext cx="10292561" cy="815608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from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sklearn.metrics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 import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mean_squared_error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bagian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scikit-learn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memberikan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berbagai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metrik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evaluasi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model.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mean_squared_error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adalah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salah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satu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metrik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evaluasi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digunakan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mengukur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seberapa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baik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model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regresi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linear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memfitting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data.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Semakin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rendah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nilai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MSE,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semakin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baik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model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tersebut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memprediksi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3E91-52CE-856E-481A-51CA5308BBC7}"/>
              </a:ext>
            </a:extLst>
          </p:cNvPr>
          <p:cNvSpPr txBox="1"/>
          <p:nvPr/>
        </p:nvSpPr>
        <p:spPr>
          <a:xfrm>
            <a:off x="0" y="4512106"/>
            <a:ext cx="3586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Library scikit-learn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163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Fitur-fitur yang akan digunakan untuk prediksi: Pada bagian ini, kita mendefinisikan fitur-fitur yang akan digunakan untuk memprediksi variabel dependen (dalam kasus ini, 'HARGA'). Fitur-fitur tersebut adalah 'LB' (luas bangunan) dan 'KM' (jumlah kamar). Variabel X adalah matriks fitur yang berisi data fitur-fitur ini, dan variabel y adalah target (variabel dependen) yang akan kita prediksi.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6D5A1-E17F-B499-14FE-A9A57408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26971"/>
            <a:ext cx="8327858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7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Membagi data menjadi data pelatihan dan pengujian: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kode di atas, train_test_split dari scikit-learn digunakan untuk membagi data ke dalam dua subset. X_train dan y_train adalah data pelatihan, sementara X_test dan y_test adalah data pengujian. Argumen test_size menentukan proporsi data yang akan digunakan untuk pengujian (dalam kasus ini, 20%), dan random_state digunakan untuk menghasilkan pembagian yang konsisten jika kode dieksekusi beberapa kali.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5FF70-C1B3-3AF2-5BF7-41704E78D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997"/>
          <a:stretch/>
        </p:blipFill>
        <p:spPr>
          <a:xfrm>
            <a:off x="44020" y="987583"/>
            <a:ext cx="12232889" cy="10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0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 model regresi linear menggunakan LinearRegression dari scikit-learn.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ini akan mempelajari hubungan antara fitur-fitur yang telah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tentukan dalam langkah pertama dan variabel dependen 'HARGA' berdasarkan data pelatihan. Model ini kemudian digunakan untuk melakukan prediksi pada data pengujian.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Seluruh proses ini menghasilkan model regresi linear yang dapat digunakan untuk memprediksi 'HARGA' berdasarkan 'LB' dan 'KM'.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0F305-83E1-5BD3-13AC-7C193EB2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39992"/>
            <a:ext cx="6492803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 prediksi: (variabel model) digunakan untuk membuat prediksi pada data pengujian (X_test). Hasil prediksi disimpan dalam variabel y_pred.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prediksi harga rumah (y_pred) berdasarkan luas bangunan (X_test['LB']) pada data pengujian.</a:t>
            </a: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 model: evaluasi model memprediksi harga rumah. hitung Mean Squared Error (MSE) antara nilai sebenarnya (y_test) dan nilai prediksi (y_pred). MSE mengukur seberapa besar kesalahan prediksi. Semakin rendah nilai MSE, semakin baik model tersebut memprediksi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5DFAC-B570-02F6-C58F-8AB2BB06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0" y="1077490"/>
            <a:ext cx="6047756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9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plt.figure(figsize=(10, 6))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mengatur ukuran gambar plot.</a:t>
            </a: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sns.scatterplot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membuat plot titik-titik biru yang mewakili data asli.</a:t>
            </a: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sns.lineplot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membuat garis merah yang mewakili hasil prediksi.</a:t>
            </a:r>
          </a:p>
          <a:p>
            <a:pPr algn="just"/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plt.xlabel, plt.ylabel,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plt.title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memberikan label sumbu dan judul plot.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83974-920A-80AD-990C-7F369E7D2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9" b="1471"/>
          <a:stretch/>
        </p:blipFill>
        <p:spPr>
          <a:xfrm>
            <a:off x="319790" y="959370"/>
            <a:ext cx="8858256" cy="34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7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Squared Error: 1.8843192846155858e+19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disebutkan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MSE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sekitar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1.8843192846155858e+19.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ilmiah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"e+19"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berarti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dikalikan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10^19." Jadi,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sebenarnya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MSE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18.843192846155858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 digit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nol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Artinya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linear yang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data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sangat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sekitar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18.843192846155858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kuadrat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unit.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2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sejauh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 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asli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dan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bangunan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21CCE8-E8B1-385F-43B9-4F847476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01750"/>
            <a:ext cx="6412878" cy="41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80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id-ID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(1) - Regresi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adalah salah satu paradigma dalam machine learning di mana algoritma belajar dari data berlabel untuk membuat prediksi atau memodelkan hubungan antara fitur dan target.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 adalah salah satu jenis tugas supervised learning yang digunakan untuk memprediksi nilai kontinu atau numerik berdasarkan fitur yang diberikan. </a:t>
            </a:r>
          </a:p>
        </p:txBody>
      </p:sp>
    </p:spTree>
    <p:extLst>
      <p:ext uri="{BB962C8B-B14F-4D97-AF65-F5344CB8AC3E}">
        <p14:creationId xmlns:p14="http://schemas.microsoft.com/office/powerpoint/2010/main" val="99831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sejajar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titik-titik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bangunan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asli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linear.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21CCE8-E8B1-385F-43B9-4F847476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5" y="905655"/>
            <a:ext cx="4393379" cy="28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9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Prediksi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Harga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sejajar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titik-titik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bangunan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asli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pemahaman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linear.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21CCE8-E8B1-385F-43B9-4F8474763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5" y="905655"/>
            <a:ext cx="4393379" cy="28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306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dictionary (1)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B780F-1F21-F72C-1E49-98E316A3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1237001"/>
            <a:ext cx="9205758" cy="56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8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RL </a:t>
            </a:r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dictionary (2)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B7103-D254-C0CA-6B08-E90BFB19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1151649"/>
            <a:ext cx="8132769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7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prediksi pendapatan berdasarkan pengalaman kerja (1)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514007"/>
            <a:ext cx="10990419" cy="4734392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Pengalaman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)'</a:t>
            </a:r>
          </a:p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Dependennya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Pendapatan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ribu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Rupiah)'Hasil Output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Linear:</a:t>
            </a:r>
          </a:p>
          <a:p>
            <a:pPr algn="just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Koefisien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Koefisien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angka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menunjukkan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kenaikan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pendapatan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pengalaman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Intercept: Intercept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mana garis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memotong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vertikal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(y-axis)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pengalaman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linear,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pendapatan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pengalaman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Mean Squared Error (MSE).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MSE,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linear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memprediksi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pendapatan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pengalaman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2359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prediksi pendapatan berdasarkan pengalaman kerja (1)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514007"/>
            <a:ext cx="10990419" cy="4734392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6B629-1257-18D0-5098-EC24A243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1511345"/>
            <a:ext cx="9388654" cy="5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8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prediksi pendapatan berdasarkan pengalaman kerja (2)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514007"/>
            <a:ext cx="10990419" cy="4734392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3E2AE-DA2F-A4BB-0DCB-FA9FC549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1514007"/>
            <a:ext cx="10955462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9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1226098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i-FI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prediksi pendapatan berdasarkan pengalaman kerja (2)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514007"/>
            <a:ext cx="10990419" cy="4734392"/>
          </a:xfrm>
        </p:spPr>
        <p:txBody>
          <a:bodyPr>
            <a:noAutofit/>
          </a:bodyPr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3E2AE-DA2F-A4BB-0DCB-FA9FC549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1514007"/>
            <a:ext cx="10955462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8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id-ID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Pengenalan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adalah jenis pembelajaran mesin di mana algoritma mempelajari pola dari data berlabel.</a:t>
            </a: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berlabel adalah data yang memiliki pasangan fitur dan target yang sudah diketahui.</a:t>
            </a: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 dari supervised learning adalah untuk membangun model yang dapat melakukan prediksi pada data baru berdasarkan pola yang telah dipelajari dari data pelatihan.</a:t>
            </a:r>
          </a:p>
        </p:txBody>
      </p:sp>
    </p:spTree>
    <p:extLst>
      <p:ext uri="{BB962C8B-B14F-4D97-AF65-F5344CB8AC3E}">
        <p14:creationId xmlns:p14="http://schemas.microsoft.com/office/powerpoint/2010/main" val="420733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id-ID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Pengenalan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berlabel terdiri dari fitur masukan (juga dikenal sebagai variabel bebas atau prediktor) dan label keluaran yang sesuai (juga dikenal sebagai variabel atau target terikat).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 model ini adalah untuk menangkap pola dan hubungan antara fitur masukan dan label keluaran, sehingga memungkinkan model untuk menggeneralisasi dan membuat prediksi akurat pada data yang tidak terlihat.</a:t>
            </a:r>
          </a:p>
        </p:txBody>
      </p:sp>
    </p:spTree>
    <p:extLst>
      <p:ext uri="{BB962C8B-B14F-4D97-AF65-F5344CB8AC3E}">
        <p14:creationId xmlns:p14="http://schemas.microsoft.com/office/powerpoint/2010/main" val="190393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id-ID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Pengenalan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biasanya mengikuti serangkaian langkah untuk melatih model dan membuat prediksi. 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langkah-langkah ini :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dan Test Sets</a:t>
            </a:r>
          </a:p>
          <a:p>
            <a:pPr lvl="1"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  <a:p>
            <a:pPr lvl="1"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dan Training</a:t>
            </a:r>
          </a:p>
          <a:p>
            <a:pPr lvl="1" algn="just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dan Evaluation</a:t>
            </a:r>
          </a:p>
          <a:p>
            <a:pPr marL="457200" lvl="1" indent="0" algn="just">
              <a:buNone/>
            </a:pPr>
            <a:endParaRPr lang="id-ID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Supervised Learning (How supervised machine learning works?">
            <a:extLst>
              <a:ext uri="{FF2B5EF4-FFF2-40B4-BE49-F238E27FC236}">
                <a16:creationId xmlns:a16="http://schemas.microsoft.com/office/drawing/2014/main" id="{26FACAB9-AE4C-5051-89B2-FDB6BB4D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06" y="2278506"/>
            <a:ext cx="6458994" cy="45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2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digunakan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memprediksi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nilai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keluaran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berkelanjutan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Kontiniu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fungsi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logistic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memodelkan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hubungan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antara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fitur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masukan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probabilitas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hasil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tertentu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pohon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menggunakan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struktur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hierarki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mengambil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keputusan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metode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pembelajaran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ansambel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yang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menggabungkan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beberapa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pohon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keputusan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(SVM)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Mesin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Vektor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Dukungan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efektif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tugas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klasifikasi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regresi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endParaRPr lang="id-ID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didasarkan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pada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teorema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Bayes dan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biasanya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digunakan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tugas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klasifikasi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Neighbors (KNN)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algoritma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non-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parametrik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yang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mengklasifikasikan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instance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baru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berdasarkan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kedekatannya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dengan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instance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berlabel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dalam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data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pelatihan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kelas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algoritma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canggih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yang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terinspirasi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oleh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struktur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dan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fungsi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otak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manusia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algn="just"/>
            <a:r>
              <a:rPr lang="id-ID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Algorithms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metode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ansambel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yang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membangun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model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secara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berurutan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masing-masing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berfokus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pada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kesalahan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model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sebelumnya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id-ID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8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 linear adalah salah satu teknik regresi yang digunakan untuk memodelkan hubungan linier antara variabel independen (fitur) dan variabel dependen (target).</a:t>
            </a:r>
          </a:p>
        </p:txBody>
      </p:sp>
      <p:pic>
        <p:nvPicPr>
          <p:cNvPr id="2052" name="Picture 4" descr="Korelasi dan Regresi Sederhana. Korelasi | by Indriin | Medium">
            <a:extLst>
              <a:ext uri="{FF2B5EF4-FFF2-40B4-BE49-F238E27FC236}">
                <a16:creationId xmlns:a16="http://schemas.microsoft.com/office/drawing/2014/main" id="{440EE9D1-F6C4-7812-D565-CD0C1864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8" y="2828924"/>
            <a:ext cx="46005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 Macam Analisis Regresi Linear (Sederhana dan Berganda)">
            <a:extLst>
              <a:ext uri="{FF2B5EF4-FFF2-40B4-BE49-F238E27FC236}">
                <a16:creationId xmlns:a16="http://schemas.microsoft.com/office/drawing/2014/main" id="{3D278B26-14ED-875C-D6BA-5442549D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67" y="2828924"/>
            <a:ext cx="464259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4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09862"/>
            <a:ext cx="10534172" cy="1034322"/>
          </a:xfrm>
        </p:spPr>
        <p:txBody>
          <a:bodyPr/>
          <a:lstStyle/>
          <a:p>
            <a:r>
              <a:rPr lang="en-US" b="1" dirty="0" err="1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US" b="1" dirty="0">
                <a:solidFill>
                  <a:srgbClr val="E6E6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</a:t>
            </a:r>
            <a:endParaRPr lang="id-ID" b="1" dirty="0">
              <a:solidFill>
                <a:srgbClr val="E6E6E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86" y="1244184"/>
            <a:ext cx="10990419" cy="5004215"/>
          </a:xfrm>
        </p:spPr>
        <p:txBody>
          <a:bodyPr>
            <a:noAutofit/>
          </a:bodyPr>
          <a:lstStyle/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regresi linear mencoba untuk menemukan garis (dalam kasus regresi linear sederhana) atau hiperbidang (dalam kasus regresi linear berganda) yang paling baik sesuai dengan data.</a:t>
            </a:r>
          </a:p>
          <a:p>
            <a:pPr algn="just"/>
            <a:r>
              <a:rPr lang="id-ID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 linear dapat digunakan untuk prediksi berbagai jenis data, seperti prediksi harga rumah berdasarkan fitur-fiturnya atau prediksi pendapatan berdasarkan pengalaman kerja.</a:t>
            </a:r>
            <a:endParaRPr lang="id-ID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359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19646</TotalTime>
  <Words>1583</Words>
  <Application>Microsoft Office PowerPoint</Application>
  <PresentationFormat>Widescreen</PresentationFormat>
  <Paragraphs>141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Aharoni</vt:lpstr>
      <vt:lpstr>Arial</vt:lpstr>
      <vt:lpstr>Calibri</vt:lpstr>
      <vt:lpstr>Century Gothic</vt:lpstr>
      <vt:lpstr>Söhne</vt:lpstr>
      <vt:lpstr>Söhne Mono</vt:lpstr>
      <vt:lpstr>Times New Roman</vt:lpstr>
      <vt:lpstr>Wingdings 3</vt:lpstr>
      <vt:lpstr>Ion</vt:lpstr>
      <vt:lpstr>PowerPoint Presentation</vt:lpstr>
      <vt:lpstr>Supervised Learning (1) - Regresi</vt:lpstr>
      <vt:lpstr>Pengenalan Supervised Learning</vt:lpstr>
      <vt:lpstr>Pengenalan Supervised Learning</vt:lpstr>
      <vt:lpstr>Pengenalan Supervised Learning</vt:lpstr>
      <vt:lpstr>Algoritma Supervised Learning</vt:lpstr>
      <vt:lpstr>Algoritma Supervised Learning</vt:lpstr>
      <vt:lpstr>Regresi Linear</vt:lpstr>
      <vt:lpstr>Regresi Linear</vt:lpstr>
      <vt:lpstr>Evaluasi Model Regresi</vt:lpstr>
      <vt:lpstr>Scikit-learn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untuk Prediksi Harga Rumah</vt:lpstr>
      <vt:lpstr>Contoh: RL dengan data dictionary (1)</vt:lpstr>
      <vt:lpstr>Contoh: RL dengan data dictionary (2)</vt:lpstr>
      <vt:lpstr>Contoh:  prediksi pendapatan berdasarkan pengalaman kerja (1)</vt:lpstr>
      <vt:lpstr>Contoh:  prediksi pendapatan berdasarkan pengalaman kerja (1)</vt:lpstr>
      <vt:lpstr>Contoh:  prediksi pendapatan berdasarkan pengalaman kerja (2)</vt:lpstr>
      <vt:lpstr>Contoh:  prediksi pendapatan berdasarkan pengalaman kerja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ASUS</dc:creator>
  <cp:lastModifiedBy>ASUS</cp:lastModifiedBy>
  <cp:revision>108</cp:revision>
  <dcterms:created xsi:type="dcterms:W3CDTF">2021-03-07T08:29:27Z</dcterms:created>
  <dcterms:modified xsi:type="dcterms:W3CDTF">2023-10-23T04:50:33Z</dcterms:modified>
</cp:coreProperties>
</file>